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i68WCmBLrdWa1PQBoDKkrSHD4Kl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lo Nato" initials="" lastIdx="8" clrIdx="0"/>
  <p:cmAuthor id="1" name="Vincent Granville" initials="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4e61f92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d4e61f92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4e61f923f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d4e61f923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4e61f923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d4e61f923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0"/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152400" dir="5460000" sx="95000" sy="95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0"/>
          <p:cNvSpPr txBox="1"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0"/>
          <p:cNvSpPr txBox="1"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0"/>
          <p:cNvSpPr txBox="1">
            <a:spLocks noGrp="1"/>
          </p:cNvSpPr>
          <p:nvPr>
            <p:ph type="dt" idx="10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0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0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" name="Google Shape;29;p50"/>
          <p:cNvCxnSpPr/>
          <p:nvPr/>
        </p:nvCxnSpPr>
        <p:spPr>
          <a:xfrm>
            <a:off x="11668155" y="5641010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30;p50"/>
          <p:cNvCxnSpPr/>
          <p:nvPr/>
        </p:nvCxnSpPr>
        <p:spPr>
          <a:xfrm>
            <a:off x="11668155" y="5641010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9"/>
          <p:cNvSpPr txBox="1"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9"/>
          <p:cNvSpPr txBox="1">
            <a:spLocks noGrp="1"/>
          </p:cNvSpPr>
          <p:nvPr>
            <p:ph type="body" idx="1"/>
          </p:nvPr>
        </p:nvSpPr>
        <p:spPr>
          <a:xfrm rot="5400000">
            <a:off x="4321507" y="-809582"/>
            <a:ext cx="3261789" cy="1038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9"/>
          <p:cNvSpPr txBox="1">
            <a:spLocks noGrp="1"/>
          </p:cNvSpPr>
          <p:nvPr>
            <p:ph type="dt" idx="10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9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9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52400" dir="10680000" sx="95000" sy="95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60"/>
          <p:cNvCxnSpPr/>
          <p:nvPr/>
        </p:nvCxnSpPr>
        <p:spPr>
          <a:xfrm rot="10800000">
            <a:off x="10361537" y="120772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60"/>
          <p:cNvSpPr txBox="1">
            <a:spLocks noGrp="1"/>
          </p:cNvSpPr>
          <p:nvPr>
            <p:ph type="title"/>
          </p:nvPr>
        </p:nvSpPr>
        <p:spPr>
          <a:xfrm rot="5400000">
            <a:off x="6840680" y="2171700"/>
            <a:ext cx="5119256" cy="252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0"/>
          <p:cNvSpPr txBox="1">
            <a:spLocks noGrp="1"/>
          </p:cNvSpPr>
          <p:nvPr>
            <p:ph type="body" idx="1"/>
          </p:nvPr>
        </p:nvSpPr>
        <p:spPr>
          <a:xfrm rot="5400000">
            <a:off x="1514203" y="115379"/>
            <a:ext cx="5119256" cy="663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0"/>
          <p:cNvSpPr txBox="1">
            <a:spLocks noGrp="1"/>
          </p:cNvSpPr>
          <p:nvPr>
            <p:ph type="dt" idx="10"/>
          </p:nvPr>
        </p:nvSpPr>
        <p:spPr>
          <a:xfrm>
            <a:off x="329184" y="6236208"/>
            <a:ext cx="3037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0"/>
          <p:cNvSpPr txBox="1">
            <a:spLocks noGrp="1"/>
          </p:cNvSpPr>
          <p:nvPr>
            <p:ph type="ftr" idx="11"/>
          </p:nvPr>
        </p:nvSpPr>
        <p:spPr>
          <a:xfrm>
            <a:off x="329184" y="237744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0"/>
          <p:cNvSpPr txBox="1">
            <a:spLocks noGrp="1"/>
          </p:cNvSpPr>
          <p:nvPr>
            <p:ph type="sldNum" idx="12"/>
          </p:nvPr>
        </p:nvSpPr>
        <p:spPr>
          <a:xfrm>
            <a:off x="11292840" y="237744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2" name="Google Shape;112;p60"/>
          <p:cNvCxnSpPr/>
          <p:nvPr/>
        </p:nvCxnSpPr>
        <p:spPr>
          <a:xfrm rot="10800000">
            <a:off x="10361537" y="120772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dt" idx="10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1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2"/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3200" dist="127000" dir="5460000" sx="96000" sy="96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52"/>
          <p:cNvCxnSpPr/>
          <p:nvPr/>
        </p:nvCxnSpPr>
        <p:spPr>
          <a:xfrm>
            <a:off x="11668155" y="852056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41;p52"/>
          <p:cNvSpPr txBox="1"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2"/>
          <p:cNvSpPr txBox="1">
            <a:spLocks noGrp="1"/>
          </p:cNvSpPr>
          <p:nvPr>
            <p:ph type="dt" idx="10"/>
          </p:nvPr>
        </p:nvSpPr>
        <p:spPr>
          <a:xfrm>
            <a:off x="332481" y="6236208"/>
            <a:ext cx="3037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ftr" idx="11"/>
          </p:nvPr>
        </p:nvSpPr>
        <p:spPr>
          <a:xfrm>
            <a:off x="332481" y="23774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2"/>
          <p:cNvSpPr txBox="1">
            <a:spLocks noGrp="1"/>
          </p:cNvSpPr>
          <p:nvPr>
            <p:ph type="sldNum" idx="12"/>
          </p:nvPr>
        </p:nvSpPr>
        <p:spPr>
          <a:xfrm>
            <a:off x="11289782" y="237744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52"/>
          <p:cNvCxnSpPr/>
          <p:nvPr/>
        </p:nvCxnSpPr>
        <p:spPr>
          <a:xfrm>
            <a:off x="11668155" y="852056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 txBox="1"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3"/>
          <p:cNvSpPr txBox="1">
            <a:spLocks noGrp="1"/>
          </p:cNvSpPr>
          <p:nvPr>
            <p:ph type="body" idx="1"/>
          </p:nvPr>
        </p:nvSpPr>
        <p:spPr>
          <a:xfrm>
            <a:off x="761800" y="2833255"/>
            <a:ext cx="5045281" cy="316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3"/>
          <p:cNvSpPr txBox="1">
            <a:spLocks noGrp="1"/>
          </p:cNvSpPr>
          <p:nvPr>
            <p:ph type="body" idx="2"/>
          </p:nvPr>
        </p:nvSpPr>
        <p:spPr>
          <a:xfrm>
            <a:off x="6097092" y="2833255"/>
            <a:ext cx="5045281" cy="316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dt" idx="10"/>
          </p:nvPr>
        </p:nvSpPr>
        <p:spPr>
          <a:xfrm>
            <a:off x="332481" y="6236208"/>
            <a:ext cx="3037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ftr" idx="11"/>
          </p:nvPr>
        </p:nvSpPr>
        <p:spPr>
          <a:xfrm>
            <a:off x="332481" y="23774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sldNum" idx="12"/>
          </p:nvPr>
        </p:nvSpPr>
        <p:spPr>
          <a:xfrm>
            <a:off x="11289782" y="237744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4"/>
          <p:cNvSpPr txBox="1"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1" u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54"/>
          <p:cNvSpPr txBox="1">
            <a:spLocks noGrp="1"/>
          </p:cNvSpPr>
          <p:nvPr>
            <p:ph type="body" idx="2"/>
          </p:nvPr>
        </p:nvSpPr>
        <p:spPr>
          <a:xfrm>
            <a:off x="761801" y="3706091"/>
            <a:ext cx="5023424" cy="2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4"/>
          <p:cNvSpPr txBox="1">
            <a:spLocks noGrp="1"/>
          </p:cNvSpPr>
          <p:nvPr>
            <p:ph type="body" idx="3"/>
          </p:nvPr>
        </p:nvSpPr>
        <p:spPr>
          <a:xfrm>
            <a:off x="6094211" y="2713326"/>
            <a:ext cx="504816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1" u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body" idx="4"/>
          </p:nvPr>
        </p:nvSpPr>
        <p:spPr>
          <a:xfrm>
            <a:off x="6094211" y="3706091"/>
            <a:ext cx="5048163" cy="2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>
            <a:spLocks noGrp="1"/>
          </p:cNvSpPr>
          <p:nvPr>
            <p:ph type="dt" idx="10"/>
          </p:nvPr>
        </p:nvSpPr>
        <p:spPr>
          <a:xfrm>
            <a:off x="332481" y="6236208"/>
            <a:ext cx="3037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4"/>
          <p:cNvSpPr txBox="1">
            <a:spLocks noGrp="1"/>
          </p:cNvSpPr>
          <p:nvPr>
            <p:ph type="ftr" idx="11"/>
          </p:nvPr>
        </p:nvSpPr>
        <p:spPr>
          <a:xfrm>
            <a:off x="332481" y="23774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4"/>
          <p:cNvSpPr txBox="1">
            <a:spLocks noGrp="1"/>
          </p:cNvSpPr>
          <p:nvPr>
            <p:ph type="sldNum" idx="12"/>
          </p:nvPr>
        </p:nvSpPr>
        <p:spPr>
          <a:xfrm>
            <a:off x="11289782" y="237744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 txBox="1"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5"/>
          <p:cNvSpPr txBox="1">
            <a:spLocks noGrp="1"/>
          </p:cNvSpPr>
          <p:nvPr>
            <p:ph type="dt" idx="10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5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dt" idx="10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6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56"/>
          <p:cNvCxnSpPr/>
          <p:nvPr/>
        </p:nvCxnSpPr>
        <p:spPr>
          <a:xfrm>
            <a:off x="11668155" y="5641010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7"/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114300" dir="21540000" sx="96000" sy="96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 txBox="1"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7"/>
          <p:cNvSpPr txBox="1">
            <a:spLocks noGrp="1"/>
          </p:cNvSpPr>
          <p:nvPr>
            <p:ph type="body" idx="1"/>
          </p:nvPr>
        </p:nvSpPr>
        <p:spPr>
          <a:xfrm>
            <a:off x="6621781" y="872837"/>
            <a:ext cx="4520593" cy="514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2"/>
          </p:nvPr>
        </p:nvSpPr>
        <p:spPr>
          <a:xfrm>
            <a:off x="770537" y="3442854"/>
            <a:ext cx="4560525" cy="2576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57"/>
          <p:cNvSpPr txBox="1">
            <a:spLocks noGrp="1"/>
          </p:cNvSpPr>
          <p:nvPr>
            <p:ph type="dt" idx="10"/>
          </p:nvPr>
        </p:nvSpPr>
        <p:spPr>
          <a:xfrm>
            <a:off x="329184" y="6236208"/>
            <a:ext cx="3037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ftr" idx="11"/>
          </p:nvPr>
        </p:nvSpPr>
        <p:spPr>
          <a:xfrm>
            <a:off x="329184" y="237744"/>
            <a:ext cx="37925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sldNum" idx="12"/>
          </p:nvPr>
        </p:nvSpPr>
        <p:spPr>
          <a:xfrm>
            <a:off x="11292840" y="237744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" name="Google Shape;84;p57"/>
          <p:cNvCxnSpPr/>
          <p:nvPr/>
        </p:nvCxnSpPr>
        <p:spPr>
          <a:xfrm>
            <a:off x="11668155" y="5641010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" name="Google Shape;85;p57"/>
          <p:cNvCxnSpPr/>
          <p:nvPr/>
        </p:nvCxnSpPr>
        <p:spPr>
          <a:xfrm>
            <a:off x="11668155" y="5641010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8"/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8"/>
          <p:cNvSpPr txBox="1"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8"/>
          <p:cNvSpPr>
            <a:spLocks noGrp="1"/>
          </p:cNvSpPr>
          <p:nvPr>
            <p:ph type="pic" idx="2"/>
          </p:nvPr>
        </p:nvSpPr>
        <p:spPr>
          <a:xfrm>
            <a:off x="6559826" y="865909"/>
            <a:ext cx="4582548" cy="5126182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58"/>
          <p:cNvSpPr txBox="1">
            <a:spLocks noGrp="1"/>
          </p:cNvSpPr>
          <p:nvPr>
            <p:ph type="body" idx="1"/>
          </p:nvPr>
        </p:nvSpPr>
        <p:spPr>
          <a:xfrm>
            <a:off x="768733" y="3429000"/>
            <a:ext cx="4556749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58"/>
          <p:cNvSpPr txBox="1">
            <a:spLocks noGrp="1"/>
          </p:cNvSpPr>
          <p:nvPr>
            <p:ph type="dt" idx="10"/>
          </p:nvPr>
        </p:nvSpPr>
        <p:spPr>
          <a:xfrm>
            <a:off x="329184" y="6236208"/>
            <a:ext cx="3037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8"/>
          <p:cNvSpPr txBox="1">
            <a:spLocks noGrp="1"/>
          </p:cNvSpPr>
          <p:nvPr>
            <p:ph type="ftr" idx="11"/>
          </p:nvPr>
        </p:nvSpPr>
        <p:spPr>
          <a:xfrm>
            <a:off x="329184" y="23774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8"/>
          <p:cNvSpPr txBox="1">
            <a:spLocks noGrp="1"/>
          </p:cNvSpPr>
          <p:nvPr>
            <p:ph type="sldNum" idx="12"/>
          </p:nvPr>
        </p:nvSpPr>
        <p:spPr>
          <a:xfrm>
            <a:off x="11292840" y="237744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" name="Google Shape;95;p58"/>
          <p:cNvCxnSpPr/>
          <p:nvPr/>
        </p:nvCxnSpPr>
        <p:spPr>
          <a:xfrm>
            <a:off x="11668155" y="5641010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58"/>
          <p:cNvCxnSpPr/>
          <p:nvPr/>
        </p:nvCxnSpPr>
        <p:spPr>
          <a:xfrm>
            <a:off x="11668155" y="5641010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9"/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127000" dir="5460000" sx="94000" sy="94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9"/>
          <p:cNvSpPr txBox="1"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9"/>
          <p:cNvSpPr txBox="1"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9"/>
          <p:cNvSpPr txBox="1">
            <a:spLocks noGrp="1"/>
          </p:cNvSpPr>
          <p:nvPr>
            <p:ph type="dt" idx="10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49"/>
          <p:cNvCxnSpPr/>
          <p:nvPr/>
        </p:nvCxnSpPr>
        <p:spPr>
          <a:xfrm>
            <a:off x="11668155" y="5641010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20;p49"/>
          <p:cNvCxnSpPr/>
          <p:nvPr/>
        </p:nvCxnSpPr>
        <p:spPr>
          <a:xfrm>
            <a:off x="11668155" y="5641010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ondingai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enaitechlab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enaitechlab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enaitechlab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enaitechlab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enaitechlab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enaitechlab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enaitechlab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ltechniques.com/product/ebook-state-of-the-art-in-genai-llms-creative-projects-with-solution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ltblog.com/404F1BZ" TargetMode="External"/><Relationship Id="rId5" Type="http://schemas.openxmlformats.org/officeDocument/2006/relationships/hyperlink" Target="https://mltechniques.com/resources/" TargetMode="External"/><Relationship Id="rId4" Type="http://schemas.openxmlformats.org/officeDocument/2006/relationships/hyperlink" Target="https://github.com/VincentGranville/Large-Language-Model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4e61f923f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d4e61f923f_0_0"/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rgbClr val="C8D3D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2d4e61f923f_0_0"/>
          <p:cNvSpPr/>
          <p:nvPr/>
        </p:nvSpPr>
        <p:spPr>
          <a:xfrm>
            <a:off x="5950375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dist="330200" dir="8820000" sx="87000" sy="87000" algn="t" rotWithShape="0">
              <a:srgbClr val="000000">
                <a:alpha val="266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d4e61f923f_0_0"/>
          <p:cNvSpPr txBox="1">
            <a:spLocks noGrp="1"/>
          </p:cNvSpPr>
          <p:nvPr>
            <p:ph type="ctrTitle"/>
          </p:nvPr>
        </p:nvSpPr>
        <p:spPr>
          <a:xfrm>
            <a:off x="6580233" y="2579129"/>
            <a:ext cx="52563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4000" dirty="0"/>
              <a:t>From 10 Terabytes to Zero Parameter: The LLM 2.0 Revolution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Vincent Granville, PhD</a:t>
            </a:r>
            <a:br>
              <a:rPr lang="en-US" sz="2000" dirty="0"/>
            </a:br>
            <a:r>
              <a:rPr lang="en-US" sz="2000" dirty="0"/>
              <a:t>Chief AI Architect 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BondingAI.io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vincent@BondingAI.io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600" dirty="0"/>
              <a:t>May 15, 2025, 2024</a:t>
            </a:r>
            <a:endParaRPr dirty="0"/>
          </a:p>
        </p:txBody>
      </p:sp>
      <p:sp>
        <p:nvSpPr>
          <p:cNvPr id="121" name="Google Shape;121;g2d4e61f923f_0_0"/>
          <p:cNvSpPr/>
          <p:nvPr/>
        </p:nvSpPr>
        <p:spPr>
          <a:xfrm>
            <a:off x="6160375" y="0"/>
            <a:ext cx="6096000" cy="11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d4e61f923f_0_0"/>
          <p:cNvSpPr txBox="1">
            <a:spLocks noGrp="1"/>
          </p:cNvSpPr>
          <p:nvPr>
            <p:ph type="subTitle" idx="1"/>
          </p:nvPr>
        </p:nvSpPr>
        <p:spPr>
          <a:xfrm>
            <a:off x="6584800" y="293425"/>
            <a:ext cx="46209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2222"/>
              <a:buFont typeface="Arial"/>
              <a:buNone/>
            </a:pPr>
            <a:r>
              <a:rPr lang="en-US" sz="1800"/>
              <a:t>No-GPU Full Context Secure Multi-LLM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2222"/>
              <a:buFont typeface="Arial"/>
              <a:buNone/>
            </a:pPr>
            <a:r>
              <a:rPr lang="en-US" sz="1800"/>
              <a:t>with Real-Time Fine-Tuning &amp; Explainable AI</a:t>
            </a:r>
            <a:br>
              <a:rPr lang="en-US" sz="1800"/>
            </a:br>
            <a:endParaRPr sz="1800"/>
          </a:p>
        </p:txBody>
      </p:sp>
      <p:pic>
        <p:nvPicPr>
          <p:cNvPr id="123" name="Google Shape;123;g2d4e61f923f_0_0" descr="Top view of a background splashed with colors"/>
          <p:cNvPicPr preferRelativeResize="0"/>
          <p:nvPr/>
        </p:nvPicPr>
        <p:blipFill rotWithShape="1">
          <a:blip r:embed="rId3">
            <a:alphaModFix/>
          </a:blip>
          <a:srcRect l="19739" r="29372"/>
          <a:stretch/>
        </p:blipFill>
        <p:spPr>
          <a:xfrm>
            <a:off x="20" y="-1"/>
            <a:ext cx="609598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g2d4e61f923f_0_0"/>
          <p:cNvCxnSpPr/>
          <p:nvPr/>
        </p:nvCxnSpPr>
        <p:spPr>
          <a:xfrm>
            <a:off x="11668155" y="985882"/>
            <a:ext cx="0" cy="599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g2d4e61f923f_0_0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– xLLM, by Vincent Granville</a:t>
            </a:r>
            <a:endParaRPr/>
          </a:p>
        </p:txBody>
      </p:sp>
      <p:sp>
        <p:nvSpPr>
          <p:cNvPr id="126" name="Google Shape;126;g2d4e61f923f_0_0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27" name="Google Shape;127;g2d4e61f923f_0_0">
            <a:hlinkClick r:id="rId4"/>
          </p:cNvPr>
          <p:cNvSpPr/>
          <p:nvPr/>
        </p:nvSpPr>
        <p:spPr>
          <a:xfrm>
            <a:off x="6686396" y="5040508"/>
            <a:ext cx="20331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Prompt Results – Listing Format (1)</a:t>
            </a:r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cxnSp>
        <p:nvCxnSpPr>
          <p:cNvPr id="226" name="Google Shape;226;p7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7" name="Google Shape;227;p7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417" y="1660375"/>
            <a:ext cx="5613177" cy="492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 descr="A screenshot of a docume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0290" y="1660375"/>
            <a:ext cx="4582084" cy="49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Prompt Results – Listing Format (2)</a:t>
            </a:r>
            <a:endParaRPr/>
          </a:p>
        </p:txBody>
      </p:sp>
      <p:sp>
        <p:nvSpPr>
          <p:cNvPr id="234" name="Google Shape;234;p8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235" name="Google Shape;235;p8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cxnSp>
        <p:nvCxnSpPr>
          <p:cNvPr id="236" name="Google Shape;236;p8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8" descr="A screenshot of a computer scree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57492" y="1664956"/>
            <a:ext cx="7584759" cy="47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6878" y="1664956"/>
            <a:ext cx="2445496" cy="100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Prompt Results – Text Format</a:t>
            </a:r>
            <a:endParaRPr/>
          </a:p>
        </p:txBody>
      </p:sp>
      <p:sp>
        <p:nvSpPr>
          <p:cNvPr id="244" name="Google Shape;244;p9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Text entities retrieved from corpus via context chunking / indexation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Blended with images, datasets, URLs and so on (multimodal)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Knowledge graph elements included: categories, tags, related content, agents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Generating English output (prose) with GenAI </a:t>
            </a:r>
            <a:endParaRPr sz="20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</a:ext>
              </a:extLst>
            </a:endParaRPr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</a:ext>
                </a:extLst>
              </a:rPr>
              <a:t>Coming soon, different from simple text retrieval</a:t>
            </a:r>
            <a:endParaRPr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</a:ext>
              </a:extLst>
            </a:endParaRPr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"/>
                  </a:ext>
                </a:extLst>
              </a:rPr>
              <a:t>Turn output into English summary</a:t>
            </a:r>
            <a:endParaRPr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</a:ext>
              </a:extLst>
            </a:endParaRPr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  </a:ext>
                </a:extLst>
              </a:rPr>
              <a:t>Pre-made customizable synthetic answers (template answers) </a:t>
            </a:r>
            <a:endParaRPr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</a:ext>
              </a:extLst>
            </a:endParaRPr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"/>
                  </a:ext>
                </a:extLst>
              </a:rPr>
              <a:t>Blending AI with classic ML: integrating external tools  with large list of pre-made, customizable template sentences to display in prompt results</a:t>
            </a:r>
            <a:endParaRPr/>
          </a:p>
          <a:p>
            <a:pPr marL="800100" lvl="2" indent="-215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/>
          </a:p>
        </p:txBody>
      </p:sp>
      <p:sp>
        <p:nvSpPr>
          <p:cNvPr id="245" name="Google Shape;245;p9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cxnSp>
        <p:nvCxnSpPr>
          <p:cNvPr id="247" name="Google Shape;247;p9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Integration with other APIs and LLMs </a:t>
            </a:r>
            <a:endParaRPr/>
          </a:p>
        </p:txBody>
      </p:sp>
      <p:sp>
        <p:nvSpPr>
          <p:cNvPr id="253" name="Google Shape;253;p10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001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Leverage and blend capabilities of multiple LLMs (GPT, Perplexity, Mistral, etc..)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Use external GenAI tools or libraries to turn output into nice, fluid English text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CodeValet API for code generation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Wolfram/Mathematica API to solve math problems</a:t>
            </a: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54" name="Google Shape;254;p10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255" name="Google Shape;255;p10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cxnSp>
        <p:nvCxnSpPr>
          <p:cNvPr id="256" name="Google Shape;256;p10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7" name="Google Shape;257;p10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0248" y="3594618"/>
            <a:ext cx="9233722" cy="2269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rgbClr val="C8D3D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dist="330200" dir="8820000" sx="87000" sy="87000" algn="t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1"/>
          <p:cNvSpPr txBox="1">
            <a:spLocks noGrp="1"/>
          </p:cNvSpPr>
          <p:nvPr>
            <p:ph type="ctrTitle"/>
          </p:nvPr>
        </p:nvSpPr>
        <p:spPr>
          <a:xfrm>
            <a:off x="6580233" y="2167665"/>
            <a:ext cx="5256168" cy="417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Part 2 </a:t>
            </a:r>
            <a:br>
              <a:rPr lang="en-US" sz="4000"/>
            </a:br>
            <a:r>
              <a:rPr lang="en-US" sz="4000"/>
              <a:t>xLLM Innovative Features</a:t>
            </a:r>
            <a:br>
              <a:rPr lang="en-US" sz="4000"/>
            </a:br>
            <a:br>
              <a:rPr lang="en-US" sz="4000"/>
            </a:br>
            <a:endParaRPr sz="1600"/>
          </a:p>
        </p:txBody>
      </p:sp>
      <p:sp>
        <p:nvSpPr>
          <p:cNvPr id="266" name="Google Shape;266;p11"/>
          <p:cNvSpPr/>
          <p:nvPr/>
        </p:nvSpPr>
        <p:spPr>
          <a:xfrm>
            <a:off x="6095999" y="0"/>
            <a:ext cx="6096000" cy="187423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1" descr="Top view of a background splashed with colors"/>
          <p:cNvPicPr preferRelativeResize="0"/>
          <p:nvPr/>
        </p:nvPicPr>
        <p:blipFill rotWithShape="1">
          <a:blip r:embed="rId3">
            <a:alphaModFix/>
          </a:blip>
          <a:srcRect l="19736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11"/>
          <p:cNvCxnSpPr/>
          <p:nvPr/>
        </p:nvCxnSpPr>
        <p:spPr>
          <a:xfrm>
            <a:off x="11668155" y="985882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9" name="Google Shape;269;p11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– xLLM, by Vincent Granville</a:t>
            </a:r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71" name="Google Shape;271;p11">
            <a:hlinkClick r:id="rId4"/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Backend Features</a:t>
            </a:r>
            <a:endParaRPr/>
          </a:p>
        </p:txBody>
      </p:sp>
      <p:sp>
        <p:nvSpPr>
          <p:cNvPr id="277" name="Google Shape;277;p12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Smart crawling </a:t>
            </a:r>
            <a:r>
              <a:rPr lang="en-US" sz="2400"/>
              <a:t>to retrieve embedded structure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Breadcrumbs (enterprise corpus), concept associations (related links)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Metadata, tags, </a:t>
            </a:r>
            <a:r>
              <a:rPr lang="en-US" sz="2000">
                <a:solidFill>
                  <a:srgbClr val="FF0000"/>
                </a:solidFill>
              </a:rPr>
              <a:t>taxonomy</a:t>
            </a:r>
            <a:r>
              <a:rPr lang="en-US" sz="2000"/>
              <a:t> (category graph)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Augmented with user prompts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Augmented with PDFs (TOC, index, glossaries, synonyms, titles)</a:t>
            </a:r>
            <a:endParaRPr sz="2400"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X-embeddings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rgbClr val="FF0000"/>
                </a:solidFill>
              </a:rPr>
              <a:t>Variable-length embeddings </a:t>
            </a:r>
            <a:r>
              <a:rPr lang="en-US" sz="2000"/>
              <a:t>stored as sparse nested hashes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Multi-token: “data~science” on top of single tokens “data” and “science”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rgbClr val="FF0000"/>
                </a:solidFill>
              </a:rPr>
              <a:t>Contextual token</a:t>
            </a:r>
            <a:r>
              <a:rPr lang="en-US" sz="2000"/>
              <a:t>: “data^science”, both words in same paragraph but not adjacent 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PMI (pointwise mutual information) instead of dot product / cosine distance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Parametric weights attached to tokens (no loss function to optimize)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278" name="Google Shape;278;p12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279" name="Google Shape;279;p12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cxnSp>
        <p:nvCxnSpPr>
          <p:cNvPr id="280" name="Google Shape;280;p12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Retrieved Taxonomy: Wolfram Example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cxnSp>
        <p:nvCxnSpPr>
          <p:cNvPr id="288" name="Google Shape;288;p13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9" name="Google Shape;289;p13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1799" y="1786583"/>
            <a:ext cx="7531411" cy="451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Retrieved Context: Enterprise Example</a:t>
            </a:r>
            <a:endParaRPr/>
          </a:p>
        </p:txBody>
      </p:sp>
      <p:sp>
        <p:nvSpPr>
          <p:cNvPr id="295" name="Google Shape;295;p14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296" name="Google Shape;296;p14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cxnSp>
        <p:nvCxnSpPr>
          <p:cNvPr id="297" name="Google Shape;297;p14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8" name="Google Shape;298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8940" y="1654322"/>
            <a:ext cx="9265152" cy="4796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Backend Features (Cont.)</a:t>
            </a: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Home-made libraries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Issues with Python libraries (singularize, autocorrect, “Feller” changed to “seller”) 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Minimize stemming and text transforms; keep plural if found in corpus 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Important: </a:t>
            </a:r>
            <a:r>
              <a:rPr lang="en-US" sz="2000">
                <a:solidFill>
                  <a:srgbClr val="FF0000"/>
                </a:solidFill>
              </a:rPr>
              <a:t>accented characters</a:t>
            </a:r>
            <a:r>
              <a:rPr lang="en-US" sz="2000"/>
              <a:t>, separators (punctuation), capital letters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Ad-hoc lists: home-made stopwords, do-not-singularize, do-not-autocorrect</a:t>
            </a:r>
            <a:endParaRPr sz="2400"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Backend tables </a:t>
            </a:r>
            <a:r>
              <a:rPr lang="en-US" sz="2400"/>
              <a:t>(specific to each sub-LLM)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X-embeddings not the most important table; taxonomy more important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Compression mechanism</a:t>
            </a:r>
            <a:r>
              <a:rPr lang="en-US" sz="2000">
                <a:solidFill>
                  <a:srgbClr val="FF0000"/>
                </a:solidFill>
              </a:rPr>
              <a:t>: sorted </a:t>
            </a:r>
            <a:r>
              <a:rPr lang="en-US" sz="2000" i="1">
                <a:solidFill>
                  <a:srgbClr val="FF0000"/>
                </a:solidFill>
              </a:rPr>
              <a:t>n</a:t>
            </a:r>
            <a:r>
              <a:rPr lang="en-US" sz="2000">
                <a:solidFill>
                  <a:srgbClr val="FF0000"/>
                </a:solidFill>
              </a:rPr>
              <a:t>-grams </a:t>
            </a:r>
            <a:endParaRPr sz="20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Backend parameters</a:t>
            </a:r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cxnSp>
        <p:nvCxnSpPr>
          <p:cNvPr id="307" name="Google Shape;307;p15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Backend Features (Cont.)</a:t>
            </a:r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Chunking &amp; Indexing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Chunks called </a:t>
            </a:r>
            <a:r>
              <a:rPr lang="en-US" sz="2000">
                <a:solidFill>
                  <a:schemeClr val="accent1"/>
                </a:solidFill>
              </a:rPr>
              <a:t>text entities</a:t>
            </a:r>
            <a:r>
              <a:rPr lang="en-US" sz="2000"/>
              <a:t>: webpage, subsection (PDF), or JSON entity 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Indexed for fast retrieval of full content, and for easy content linking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Chunks of variable length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NLP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Python with workarounds + homemade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Weighted</a:t>
            </a:r>
            <a:r>
              <a:rPr lang="en-US" sz="2000">
                <a:solidFill>
                  <a:srgbClr val="FF0000"/>
                </a:solidFill>
              </a:rPr>
              <a:t> graph tokens</a:t>
            </a:r>
            <a:r>
              <a:rPr lang="en-US" sz="2000"/>
              <a:t>: multi-tokens found in the context/taxonomy elements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Customized pointwise mutual information (</a:t>
            </a:r>
            <a:r>
              <a:rPr lang="en-US" sz="2000">
                <a:solidFill>
                  <a:srgbClr val="FF0000"/>
                </a:solidFill>
              </a:rPr>
              <a:t>PMI</a:t>
            </a:r>
            <a:r>
              <a:rPr lang="en-US" sz="2000"/>
              <a:t>), instead of </a:t>
            </a:r>
            <a:r>
              <a:rPr lang="en-US" sz="2000">
                <a:solidFill>
                  <a:srgbClr val="FF0000"/>
                </a:solidFill>
              </a:rPr>
              <a:t>cosine similarity</a:t>
            </a:r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cxnSp>
        <p:nvCxnSpPr>
          <p:cNvPr id="316" name="Google Shape;316;p16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rgbClr val="C8D3D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dist="330200" dir="8820000" sx="87000" sy="87000" algn="t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 txBox="1">
            <a:spLocks noGrp="1"/>
          </p:cNvSpPr>
          <p:nvPr>
            <p:ph type="ctrTitle"/>
          </p:nvPr>
        </p:nvSpPr>
        <p:spPr>
          <a:xfrm>
            <a:off x="6580233" y="2167665"/>
            <a:ext cx="5256168" cy="417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4000"/>
              <a:t>No-GPU Full Context Secure Multi-LLM with</a:t>
            </a:r>
            <a:br>
              <a:rPr lang="en-US" sz="4000"/>
            </a:br>
            <a:r>
              <a:rPr lang="en-US" sz="4000"/>
              <a:t>Real-Time Finetuning &amp;</a:t>
            </a:r>
            <a:br>
              <a:rPr lang="en-US" sz="4000"/>
            </a:br>
            <a:r>
              <a:rPr lang="en-US" sz="4000"/>
              <a:t>Explainable AI</a:t>
            </a:r>
            <a:br>
              <a:rPr lang="en-US" sz="4000"/>
            </a:br>
            <a:br>
              <a:rPr lang="en-US" sz="4000"/>
            </a:br>
            <a:r>
              <a:rPr lang="en-US" sz="2000"/>
              <a:t>Vincent Granville, PhD, Co-Founder, </a:t>
            </a:r>
            <a:br>
              <a:rPr lang="en-US" sz="2000"/>
            </a:br>
            <a:r>
              <a:rPr lang="en-US" sz="2000"/>
              <a:t>Bonding AI &amp; GenAItechlab.com </a:t>
            </a:r>
            <a:br>
              <a:rPr lang="en-US" sz="2000">
                <a:solidFill>
                  <a:srgbClr val="0070C0"/>
                </a:solidFill>
              </a:rPr>
            </a:br>
            <a:r>
              <a:rPr lang="en-US" sz="2000"/>
              <a:t>vincentg@mltechniques.com </a:t>
            </a:r>
            <a:br>
              <a:rPr lang="en-US" sz="2000">
                <a:solidFill>
                  <a:srgbClr val="FF0000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 </a:t>
            </a:r>
            <a:br>
              <a:rPr lang="en-US" sz="2000">
                <a:solidFill>
                  <a:srgbClr val="FF0000"/>
                </a:solidFill>
              </a:rPr>
            </a:br>
            <a:r>
              <a:rPr lang="en-US" sz="1600"/>
              <a:t>October 27, 2024</a:t>
            </a:r>
            <a:endParaRPr/>
          </a:p>
        </p:txBody>
      </p:sp>
      <p:sp>
        <p:nvSpPr>
          <p:cNvPr id="136" name="Google Shape;136;p1"/>
          <p:cNvSpPr/>
          <p:nvPr/>
        </p:nvSpPr>
        <p:spPr>
          <a:xfrm>
            <a:off x="6095999" y="0"/>
            <a:ext cx="6096000" cy="187423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" descr="Top view of a background splashed with colors"/>
          <p:cNvPicPr preferRelativeResize="0"/>
          <p:nvPr/>
        </p:nvPicPr>
        <p:blipFill rotWithShape="1">
          <a:blip r:embed="rId3">
            <a:alphaModFix/>
          </a:blip>
          <a:srcRect l="19736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"/>
          <p:cNvCxnSpPr/>
          <p:nvPr/>
        </p:nvCxnSpPr>
        <p:spPr>
          <a:xfrm>
            <a:off x="11668155" y="985882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1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– xLLM, by Vincent Granville</a:t>
            </a:r>
            <a:endParaRPr/>
          </a:p>
        </p:txBody>
      </p:sp>
      <p:sp>
        <p:nvSpPr>
          <p:cNvPr id="140" name="Google Shape;140;p1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41" name="Google Shape;141;p1">
            <a:hlinkClick r:id="rId4"/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Backend Features (Cont.)</a:t>
            </a:r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Augmentation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Easy integration of external sources, tested on corporate corpus 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External content flagged via tags or other context elements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User told if piece of output is internal or external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Taxonomy augmentation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Agents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Assigned post-crawling to text entities via clustering, for easy matching with prompt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Different from standard implementations (bottom up rather than top down)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Content Deduping</a:t>
            </a:r>
            <a:endParaRPr/>
          </a:p>
          <a:p>
            <a:pPr marL="800100" lvl="2" indent="-215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/>
          </a:p>
        </p:txBody>
      </p:sp>
      <p:sp>
        <p:nvSpPr>
          <p:cNvPr id="323" name="Google Shape;323;p17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325" name="Google Shape;325;p17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Frontend Features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User Interface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Many options, not just a search box (see previous slide) 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User can choose agents, sub-LLM, or fine-tuning in real time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End-user debugging with catch-all parameter set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Relevancy scores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Goal: too many results to show to user prompt, which ones to display?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Graph tokens and multi-tokens with 2+ words boost score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Text entity with 2+ multi-token intersection with prompt, get higher score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Rare multi-tokens get extra boost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Longer text entities get extra boost</a:t>
            </a:r>
            <a:endParaRPr sz="2400"/>
          </a:p>
          <a:p>
            <a:pPr marL="800100" lvl="2" indent="-215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/>
          </a:p>
          <a:p>
            <a:pPr marL="800100" lvl="2" indent="-215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/>
          </a:p>
        </p:txBody>
      </p:sp>
      <p:sp>
        <p:nvSpPr>
          <p:cNvPr id="332" name="Google Shape;332;p18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cxnSp>
        <p:nvCxnSpPr>
          <p:cNvPr id="334" name="Google Shape;334;p18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Relevancy scores</a:t>
            </a:r>
            <a:endParaRPr/>
          </a:p>
        </p:txBody>
      </p:sp>
      <p:sp>
        <p:nvSpPr>
          <p:cNvPr id="340" name="Google Shape;340;p19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341" name="Google Shape;341;p19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cxnSp>
        <p:nvCxnSpPr>
          <p:cNvPr id="342" name="Google Shape;342;p19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3" name="Google Shape;343;p19" descr="A text on a piece of pap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500" y="1868972"/>
            <a:ext cx="9545213" cy="413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Frontend Features (Cont.)</a:t>
            </a:r>
            <a:endParaRPr/>
          </a:p>
        </p:txBody>
      </p:sp>
      <p:sp>
        <p:nvSpPr>
          <p:cNvPr id="349" name="Google Shape;349;p20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/>
              <a:t>Distillation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If multi-tokens A~B~C and A~B have same count, show results from A~B~C, not A~B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/>
              <a:t>Acronyms and synonyms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If A and B are synonyms, A in prompt but not in corpus, and B in corpus, map A to B in the prompt to retrieve B in the corpus (Goal: trying to be exhaustive)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/>
              <a:t>Self-tuning</a:t>
            </a:r>
            <a:r>
              <a:rPr lang="en-US" sz="2400" b="1"/>
              <a:t> </a:t>
            </a:r>
            <a:r>
              <a:rPr lang="en-US" sz="2000"/>
              <a:t>–</a:t>
            </a:r>
            <a:r>
              <a:rPr lang="en-US" sz="2000" b="1"/>
              <a:t> </a:t>
            </a:r>
            <a:r>
              <a:rPr lang="en-US" sz="2000"/>
              <a:t>Most popular front-end parameters used to build default parameters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/>
              <a:t>Prompt cleanup </a:t>
            </a:r>
            <a:r>
              <a:rPr lang="en-US" sz="2000"/>
              <a:t>with stopwords list different from backend list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1"/>
              <a:t>Disambiguation</a:t>
            </a:r>
            <a:r>
              <a:rPr lang="en-US" sz="2000"/>
              <a:t> (coming soon)</a:t>
            </a:r>
            <a:endParaRPr/>
          </a:p>
          <a:p>
            <a:pPr marL="800100" lvl="2" indent="-215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/>
          </a:p>
        </p:txBody>
      </p:sp>
      <p:sp>
        <p:nvSpPr>
          <p:cNvPr id="350" name="Google Shape;350;p20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351" name="Google Shape;351;p20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cxnSp>
        <p:nvCxnSpPr>
          <p:cNvPr id="352" name="Google Shape;352;p20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Distillation</a:t>
            </a:r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cxnSp>
        <p:nvCxnSpPr>
          <p:cNvPr id="360" name="Google Shape;360;p21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1" name="Google Shape;3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7444" y="1792546"/>
            <a:ext cx="8054779" cy="489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/>
          <p:nvPr/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rgbClr val="C8D3D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dist="330200" dir="8820000" sx="87000" sy="87000" algn="t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 txBox="1">
            <a:spLocks noGrp="1"/>
          </p:cNvSpPr>
          <p:nvPr>
            <p:ph type="ctrTitle"/>
          </p:nvPr>
        </p:nvSpPr>
        <p:spPr>
          <a:xfrm>
            <a:off x="6580233" y="2167665"/>
            <a:ext cx="5256168" cy="417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Part 3</a:t>
            </a:r>
            <a:br>
              <a:rPr lang="en-US" sz="4000"/>
            </a:br>
            <a:r>
              <a:rPr lang="en-US" sz="4000"/>
              <a:t>xLLM Architecture and Evaluation</a:t>
            </a:r>
            <a:br>
              <a:rPr lang="en-US" sz="4000"/>
            </a:br>
            <a:br>
              <a:rPr lang="en-US" sz="4000"/>
            </a:br>
            <a:endParaRPr sz="1600"/>
          </a:p>
        </p:txBody>
      </p:sp>
      <p:sp>
        <p:nvSpPr>
          <p:cNvPr id="370" name="Google Shape;370;p22"/>
          <p:cNvSpPr/>
          <p:nvPr/>
        </p:nvSpPr>
        <p:spPr>
          <a:xfrm>
            <a:off x="6095999" y="0"/>
            <a:ext cx="6096000" cy="187423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22" descr="Top view of a background splashed with colors"/>
          <p:cNvPicPr preferRelativeResize="0"/>
          <p:nvPr/>
        </p:nvPicPr>
        <p:blipFill rotWithShape="1">
          <a:blip r:embed="rId3">
            <a:alphaModFix/>
          </a:blip>
          <a:srcRect l="19736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22"/>
          <p:cNvCxnSpPr/>
          <p:nvPr/>
        </p:nvCxnSpPr>
        <p:spPr>
          <a:xfrm>
            <a:off x="11668155" y="985882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22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– xLLM, by Vincent Granville</a:t>
            </a:r>
            <a:endParaRPr/>
          </a:p>
        </p:txBody>
      </p:sp>
      <p:sp>
        <p:nvSpPr>
          <p:cNvPr id="374" name="Google Shape;374;p22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75" name="Google Shape;375;p22">
            <a:hlinkClick r:id="rId4"/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Backend: Overview</a:t>
            </a:r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cxnSp>
        <p:nvCxnSpPr>
          <p:cNvPr id="383" name="Google Shape;383;p23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4" name="Google Shape;384;p2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88" y="1681092"/>
            <a:ext cx="9969423" cy="4932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Frontend: Overview</a:t>
            </a:r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cxnSp>
        <p:nvCxnSpPr>
          <p:cNvPr id="392" name="Google Shape;392;p24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3" name="Google Shape;393;p24" descr="A computer screen shot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776" y="1680652"/>
            <a:ext cx="10262597" cy="491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Path from Prompt to Results</a:t>
            </a:r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cxnSp>
        <p:nvCxnSpPr>
          <p:cNvPr id="401" name="Google Shape;401;p25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2" name="Google Shape;402;p25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315" y="1696883"/>
            <a:ext cx="9170205" cy="505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Path from Crawl to Backend Tables</a:t>
            </a:r>
            <a:endParaRPr/>
          </a:p>
        </p:txBody>
      </p:sp>
      <p:sp>
        <p:nvSpPr>
          <p:cNvPr id="408" name="Google Shape;408;p26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09" name="Google Shape;409;p26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410" name="Google Shape;410;p26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1" name="Google Shape;411;p26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251" y="1792546"/>
            <a:ext cx="10177123" cy="390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4e61f923f_0_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d4e61f923f_0_118"/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rgbClr val="C8D3D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d4e61f923f_0_1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dist="330200" dir="8820000" sx="87000" sy="87000" algn="t" rotWithShape="0">
              <a:srgbClr val="000000">
                <a:alpha val="266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d4e61f923f_0_118"/>
          <p:cNvSpPr/>
          <p:nvPr/>
        </p:nvSpPr>
        <p:spPr>
          <a:xfrm>
            <a:off x="6095999" y="0"/>
            <a:ext cx="6096000" cy="1874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d4e61f923f_0_118"/>
          <p:cNvSpPr txBox="1">
            <a:spLocks noGrp="1"/>
          </p:cNvSpPr>
          <p:nvPr>
            <p:ph type="subTitle" idx="1"/>
          </p:nvPr>
        </p:nvSpPr>
        <p:spPr>
          <a:xfrm>
            <a:off x="6584800" y="293425"/>
            <a:ext cx="4942800" cy="1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Agenda</a:t>
            </a:r>
            <a:br>
              <a:rPr lang="en-US" sz="4000"/>
            </a:br>
            <a:endParaRPr/>
          </a:p>
        </p:txBody>
      </p:sp>
      <p:pic>
        <p:nvPicPr>
          <p:cNvPr id="151" name="Google Shape;151;g2d4e61f923f_0_118" descr="Top view of a background splashed with colors"/>
          <p:cNvPicPr preferRelativeResize="0"/>
          <p:nvPr/>
        </p:nvPicPr>
        <p:blipFill rotWithShape="1">
          <a:blip r:embed="rId3">
            <a:alphaModFix/>
          </a:blip>
          <a:srcRect l="19739" r="29372"/>
          <a:stretch/>
        </p:blipFill>
        <p:spPr>
          <a:xfrm>
            <a:off x="20" y="-1"/>
            <a:ext cx="609598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g2d4e61f923f_0_118"/>
          <p:cNvCxnSpPr/>
          <p:nvPr/>
        </p:nvCxnSpPr>
        <p:spPr>
          <a:xfrm>
            <a:off x="11668155" y="985882"/>
            <a:ext cx="0" cy="599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g2d4e61f923f_0_118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– xLLM, by Vincent Granville</a:t>
            </a:r>
            <a:endParaRPr/>
          </a:p>
        </p:txBody>
      </p:sp>
      <p:sp>
        <p:nvSpPr>
          <p:cNvPr id="154" name="Google Shape;154;g2d4e61f923f_0_118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5" name="Google Shape;155;g2d4e61f923f_0_118">
            <a:hlinkClick r:id="rId4"/>
          </p:cNvPr>
          <p:cNvSpPr/>
          <p:nvPr/>
        </p:nvSpPr>
        <p:spPr>
          <a:xfrm>
            <a:off x="6686396" y="5040508"/>
            <a:ext cx="20331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d4e61f923f_0_118"/>
          <p:cNvSpPr txBox="1"/>
          <p:nvPr/>
        </p:nvSpPr>
        <p:spPr>
          <a:xfrm>
            <a:off x="6333100" y="2122175"/>
            <a:ext cx="5446200" cy="4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Why xLLM? What is it?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xLLM Innovative Features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xLLM Architecture and Evaluation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xLLM for Clustering, Data Synthetization, Predictive Analytics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What is coming UP next?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References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Details: Indexation</a:t>
            </a:r>
            <a:endParaRPr/>
          </a:p>
        </p:txBody>
      </p:sp>
      <p:sp>
        <p:nvSpPr>
          <p:cNvPr id="417" name="Google Shape;417;p27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18" name="Google Shape;418;p27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cxnSp>
        <p:nvCxnSpPr>
          <p:cNvPr id="419" name="Google Shape;419;p27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0" name="Google Shape;420;p27" descr="A diagram of a data flow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68" y="1666784"/>
            <a:ext cx="8232255" cy="51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Detail: Relevancy Algorithm</a:t>
            </a:r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27" name="Google Shape;427;p28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cxnSp>
        <p:nvCxnSpPr>
          <p:cNvPr id="428" name="Google Shape;428;p28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9" name="Google Shape;429;p2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99" y="1648519"/>
            <a:ext cx="10409176" cy="510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Detail: Sorted </a:t>
            </a:r>
            <a:r>
              <a:rPr lang="en-US" i="1"/>
              <a:t>N</a:t>
            </a:r>
            <a:r>
              <a:rPr lang="en-US"/>
              <a:t>-Grams</a:t>
            </a:r>
            <a:endParaRPr/>
          </a:p>
        </p:txBody>
      </p:sp>
      <p:sp>
        <p:nvSpPr>
          <p:cNvPr id="435" name="Google Shape;435;p29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36" name="Google Shape;436;p29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cxnSp>
        <p:nvCxnSpPr>
          <p:cNvPr id="437" name="Google Shape;437;p29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8" name="Google Shape;438;p29" descr="A diagram of a multi-task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202" y="1654083"/>
            <a:ext cx="10118296" cy="403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Database: Nested Hashes (like JSON)</a:t>
            </a:r>
            <a:endParaRPr/>
          </a:p>
        </p:txBody>
      </p:sp>
      <p:sp>
        <p:nvSpPr>
          <p:cNvPr id="444" name="Google Shape;444;p30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45" name="Google Shape;445;p30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cxnSp>
        <p:nvCxnSpPr>
          <p:cNvPr id="446" name="Google Shape;446;p30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30" descr="A computer screen shot of a co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376" y="1668523"/>
            <a:ext cx="8892805" cy="482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453" name="Google Shape;453;p31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User-based (automated)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Collect favorite hyperparameters chosen by users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Use </a:t>
            </a:r>
            <a:r>
              <a:rPr lang="en-US" sz="2000">
                <a:solidFill>
                  <a:srgbClr val="FF0000"/>
                </a:solidFill>
              </a:rPr>
              <a:t>smart grid search </a:t>
            </a:r>
            <a:r>
              <a:rPr lang="en-US" sz="2000"/>
              <a:t>to set default hyperparameters based on user favorites 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Fine-tune on one or few sub-LLMs (like </a:t>
            </a:r>
            <a:r>
              <a:rPr lang="en-US" sz="2000">
                <a:solidFill>
                  <a:srgbClr val="FF0000"/>
                </a:solidFill>
              </a:rPr>
              <a:t>LoRA</a:t>
            </a:r>
            <a:r>
              <a:rPr lang="en-US" sz="2000"/>
              <a:t>) before full optimization on (say) 200 sub-LLMs. You may fine-tune all sub-LLMs in parallel.   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Taxonomy-based (automated)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Pretend that the taxonomy backend table comes from external sources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Assign categories to webpages based on this “external” taxonomy 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For each webpage, compare externally assigned to native category</a:t>
            </a:r>
            <a:endParaRPr/>
          </a:p>
          <a:p>
            <a:pPr marL="800100" lvl="2" indent="-215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/>
          </a:p>
        </p:txBody>
      </p:sp>
      <p:sp>
        <p:nvSpPr>
          <p:cNvPr id="454" name="Google Shape;454;p31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55" name="Google Shape;455;p31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cxnSp>
        <p:nvCxnSpPr>
          <p:cNvPr id="456" name="Google Shape;456;p31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"/>
          <p:cNvSpPr txBox="1">
            <a:spLocks noGrp="1"/>
          </p:cNvSpPr>
          <p:nvPr>
            <p:ph type="title"/>
          </p:nvPr>
        </p:nvSpPr>
        <p:spPr>
          <a:xfrm>
            <a:off x="762431" y="988719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Evaluation (Cont.)</a:t>
            </a:r>
            <a:endParaRPr/>
          </a:p>
        </p:txBody>
      </p:sp>
      <p:sp>
        <p:nvSpPr>
          <p:cNvPr id="462" name="Google Shape;462;p32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Evaluation challenges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We are dealing with unsupervised learning: there is no perfect output except for trivial cases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Quality depends on user (professional users and laymen have different criteria)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How do you measure exhaustivity, depth, and recency?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Output value versus grammatical capabilities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How do you integrate xLLM relevancy scores attached to each item, to evaluate output quality? No other LLM return these scores</a:t>
            </a:r>
            <a:endParaRPr/>
          </a:p>
        </p:txBody>
      </p:sp>
      <p:sp>
        <p:nvSpPr>
          <p:cNvPr id="463" name="Google Shape;463;p32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64" name="Google Shape;464;p32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cxnSp>
        <p:nvCxnSpPr>
          <p:cNvPr id="465" name="Google Shape;465;p32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Taxonomy-Based Evaluation </a:t>
            </a:r>
            <a:endParaRPr/>
          </a:p>
        </p:txBody>
      </p:sp>
      <p:sp>
        <p:nvSpPr>
          <p:cNvPr id="471" name="Google Shape;471;p33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72" name="Google Shape;472;p33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cxnSp>
        <p:nvCxnSpPr>
          <p:cNvPr id="473" name="Google Shape;473;p33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4" name="Google Shape;474;p33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7822" y="1792546"/>
            <a:ext cx="6958918" cy="4782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4"/>
          <p:cNvSpPr/>
          <p:nvPr/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rgbClr val="C8D3D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dist="330200" dir="8820000" sx="87000" sy="87000" algn="t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4"/>
          <p:cNvSpPr txBox="1">
            <a:spLocks noGrp="1"/>
          </p:cNvSpPr>
          <p:nvPr>
            <p:ph type="ctrTitle"/>
          </p:nvPr>
        </p:nvSpPr>
        <p:spPr>
          <a:xfrm>
            <a:off x="6580233" y="2167665"/>
            <a:ext cx="5256168" cy="417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Part 4 </a:t>
            </a:r>
            <a:br>
              <a:rPr lang="en-US" sz="4000"/>
            </a:br>
            <a:r>
              <a:rPr lang="en-US" sz="4000"/>
              <a:t>xLLM for Clustering, Data Synthetization, Predictive Analytics</a:t>
            </a:r>
            <a:br>
              <a:rPr lang="en-US" sz="4000"/>
            </a:br>
            <a:br>
              <a:rPr lang="en-US" sz="4000"/>
            </a:br>
            <a:endParaRPr sz="1600"/>
          </a:p>
        </p:txBody>
      </p:sp>
      <p:sp>
        <p:nvSpPr>
          <p:cNvPr id="483" name="Google Shape;483;p34"/>
          <p:cNvSpPr/>
          <p:nvPr/>
        </p:nvSpPr>
        <p:spPr>
          <a:xfrm>
            <a:off x="6095999" y="0"/>
            <a:ext cx="6096000" cy="187423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34" descr="Top view of a background splashed with colors"/>
          <p:cNvPicPr preferRelativeResize="0"/>
          <p:nvPr/>
        </p:nvPicPr>
        <p:blipFill rotWithShape="1">
          <a:blip r:embed="rId3">
            <a:alphaModFix/>
          </a:blip>
          <a:srcRect l="19736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34"/>
          <p:cNvCxnSpPr/>
          <p:nvPr/>
        </p:nvCxnSpPr>
        <p:spPr>
          <a:xfrm>
            <a:off x="11668155" y="985882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6" name="Google Shape;486;p34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– xLLM, by Vincent Granville</a:t>
            </a:r>
            <a:endParaRPr/>
          </a:p>
        </p:txBody>
      </p:sp>
      <p:sp>
        <p:nvSpPr>
          <p:cNvPr id="487" name="Google Shape;487;p34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88" name="Google Shape;488;p34">
            <a:hlinkClick r:id="rId4"/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Interlude – Adaptive Loss Function (ALF)</a:t>
            </a:r>
            <a:endParaRPr/>
          </a:p>
        </p:txBody>
      </p:sp>
      <p:sp>
        <p:nvSpPr>
          <p:cNvPr id="494" name="Google Shape;494;p35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Adaptive loss function converging to model evaluation metric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Boosts quality measured using model evaluation, reduces gradient descent failures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495" name="Google Shape;495;p35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496" name="Google Shape;496;p35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cxnSp>
        <p:nvCxnSpPr>
          <p:cNvPr id="497" name="Google Shape;497;p35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98" name="Google Shape;498;p35" descr="A line graph with numb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996" y="2855110"/>
            <a:ext cx="6003811" cy="3456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6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Data Synthetization (with ALF)  </a:t>
            </a:r>
            <a:endParaRPr/>
          </a:p>
        </p:txBody>
      </p:sp>
      <p:sp>
        <p:nvSpPr>
          <p:cNvPr id="504" name="Google Shape;504;p36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 </a:t>
            </a:r>
            <a:endParaRPr/>
          </a:p>
        </p:txBody>
      </p:sp>
      <p:sp>
        <p:nvSpPr>
          <p:cNvPr id="505" name="Google Shape;505;p36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506" name="Google Shape;506;p36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cxnSp>
        <p:nvCxnSpPr>
          <p:cNvPr id="507" name="Google Shape;507;p36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08" name="Google Shape;508;p36" descr="A graph with blue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635" y="1718391"/>
            <a:ext cx="5561937" cy="417145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6"/>
          <p:cNvSpPr txBox="1"/>
          <p:nvPr/>
        </p:nvSpPr>
        <p:spPr>
          <a:xfrm>
            <a:off x="6289482" y="2150439"/>
            <a:ext cx="5080883" cy="417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NoGAN Tabular Data Synthetization</a:t>
            </a:r>
            <a:endParaRPr/>
          </a:p>
          <a:p>
            <a:pPr marL="3429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data: 2 concentric circles</a:t>
            </a:r>
            <a:endParaRPr/>
          </a:p>
          <a:p>
            <a:pPr marL="3429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Synthesized, NoGAN synthesizer: blue dots.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Constrained synthetization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keep loss above some threshold</a:t>
            </a:r>
            <a:endParaRPr/>
          </a:p>
          <a:p>
            <a:pPr marL="3429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 loss function gets more granular, the synthesized data gets more similar to the real data (the training set)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rgbClr val="C8D3D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dist="330200" dir="8820000" sx="87000" sy="87000" algn="t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6580233" y="2167665"/>
            <a:ext cx="5256168" cy="417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Part 1</a:t>
            </a:r>
            <a:br>
              <a:rPr lang="en-US" sz="4000"/>
            </a:br>
            <a:r>
              <a:rPr lang="en-US" sz="4000"/>
              <a:t>Why xLLM? What is it?</a:t>
            </a:r>
            <a:br>
              <a:rPr lang="en-US" sz="4000"/>
            </a:br>
            <a:br>
              <a:rPr lang="en-US" sz="4000"/>
            </a:br>
            <a:endParaRPr sz="1600"/>
          </a:p>
        </p:txBody>
      </p:sp>
      <p:sp>
        <p:nvSpPr>
          <p:cNvPr id="165" name="Google Shape;165;p2"/>
          <p:cNvSpPr/>
          <p:nvPr/>
        </p:nvSpPr>
        <p:spPr>
          <a:xfrm>
            <a:off x="6095999" y="0"/>
            <a:ext cx="6096000" cy="187423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" descr="Top view of a background splashed with colors"/>
          <p:cNvPicPr preferRelativeResize="0"/>
          <p:nvPr/>
        </p:nvPicPr>
        <p:blipFill rotWithShape="1">
          <a:blip r:embed="rId3">
            <a:alphaModFix/>
          </a:blip>
          <a:srcRect l="19736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"/>
          <p:cNvCxnSpPr/>
          <p:nvPr/>
        </p:nvCxnSpPr>
        <p:spPr>
          <a:xfrm>
            <a:off x="11668155" y="985882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2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– xLLM, by Vincent Granville</a:t>
            </a:r>
            <a:endParaRPr/>
          </a:p>
        </p:txBody>
      </p:sp>
      <p:sp>
        <p:nvSpPr>
          <p:cNvPr id="169" name="Google Shape;169;p2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0" name="Google Shape;170;p2">
            <a:hlinkClick r:id="rId4"/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Predictions</a:t>
            </a:r>
            <a:endParaRPr/>
          </a:p>
        </p:txBody>
      </p:sp>
      <p:sp>
        <p:nvSpPr>
          <p:cNvPr id="515" name="Google Shape;515;p37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Case study – media industry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Predicting article performance (pageviews) based on title keywords and category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4000 articles; pageview is normalized and time-adjusted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Evaluation and Loss function </a:t>
            </a:r>
            <a:r>
              <a:rPr lang="en-US" sz="2400"/>
              <a:t>(identical)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Based on comparing predicted with observed quantiles, using 5 quantiles (see code)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Good proxy to Kolmogorov-Smirnov distance</a:t>
            </a:r>
            <a:endParaRPr/>
          </a:p>
          <a:p>
            <a:pPr marL="457200" lvl="2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516" name="Google Shape;516;p37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517" name="Google Shape;517;p37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cxnSp>
        <p:nvCxnSpPr>
          <p:cNvPr id="518" name="Google Shape;518;p37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19" name="Google Shape;519;p37" descr="A close-up of a computer co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347" y="4694143"/>
            <a:ext cx="8332371" cy="149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Predictions – Model</a:t>
            </a:r>
            <a:endParaRPr/>
          </a:p>
        </p:txBody>
      </p:sp>
      <p:pic>
        <p:nvPicPr>
          <p:cNvPr id="525" name="Google Shape;525;p38" descr="A math equations and numbers on a white backgroun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1799" y="1792545"/>
            <a:ext cx="9003770" cy="4417422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8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527" name="Google Shape;527;p38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cxnSp>
        <p:nvCxnSpPr>
          <p:cNvPr id="528" name="Google Shape;528;p38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Predictions – Category Encoding  </a:t>
            </a:r>
            <a:endParaRPr/>
          </a:p>
        </p:txBody>
      </p:sp>
      <p:sp>
        <p:nvSpPr>
          <p:cNvPr id="534" name="Google Shape;534;p39"/>
          <p:cNvSpPr txBox="1">
            <a:spLocks noGrp="1"/>
          </p:cNvSpPr>
          <p:nvPr>
            <p:ph type="body" idx="1"/>
          </p:nvPr>
        </p:nvSpPr>
        <p:spPr>
          <a:xfrm>
            <a:off x="5146158" y="1863879"/>
            <a:ext cx="6143624" cy="468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Create new codes sequentially as you browse the training set. 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Aggregate codes with few observations into bundles.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Create two </a:t>
            </a:r>
            <a:r>
              <a:rPr lang="en-US" sz="2400" b="1"/>
              <a:t>key-value mappings</a:t>
            </a:r>
            <a:r>
              <a:rPr lang="en-US" sz="2400"/>
              <a:t>. Ex: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Category_to_Code[‘Blog’, ‘William’] = 5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Code_to_category[5] = [‘Blog’, ‘William’]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Replace the categorical features by the newly created feature, “Code”.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Number of codes ≤ number of obs. </a:t>
            </a:r>
            <a:endParaRPr/>
          </a:p>
        </p:txBody>
      </p:sp>
      <p:sp>
        <p:nvSpPr>
          <p:cNvPr id="535" name="Google Shape;535;p39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NoGAN Synthesizer, by Vincent Granville</a:t>
            </a:r>
            <a:endParaRPr/>
          </a:p>
        </p:txBody>
      </p:sp>
      <p:sp>
        <p:nvSpPr>
          <p:cNvPr id="536" name="Google Shape;536;p39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cxnSp>
        <p:nvCxnSpPr>
          <p:cNvPr id="537" name="Google Shape;537;p39"/>
          <p:cNvCxnSpPr/>
          <p:nvPr/>
        </p:nvCxnSpPr>
        <p:spPr>
          <a:xfrm rot="10800000">
            <a:off x="761799" y="1534887"/>
            <a:ext cx="10381205" cy="2721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8" name="Google Shape;53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869" y="1967506"/>
            <a:ext cx="3083057" cy="4117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Predictions – Results </a:t>
            </a:r>
            <a:endParaRPr/>
          </a:p>
        </p:txBody>
      </p:sp>
      <p:sp>
        <p:nvSpPr>
          <p:cNvPr id="544" name="Google Shape;544;p40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9026257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Observed vs predicted normalized pageview count</a:t>
            </a:r>
            <a:endParaRPr sz="2400"/>
          </a:p>
        </p:txBody>
      </p:sp>
      <p:sp>
        <p:nvSpPr>
          <p:cNvPr id="545" name="Google Shape;545;p40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546" name="Google Shape;546;p40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cxnSp>
        <p:nvCxnSpPr>
          <p:cNvPr id="547" name="Google Shape;547;p40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48" name="Google Shape;548;p40" descr="A red line with numb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409" y="2470263"/>
            <a:ext cx="5519290" cy="3612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Clustering</a:t>
            </a:r>
            <a:endParaRPr/>
          </a:p>
        </p:txBody>
      </p:sp>
      <p:sp>
        <p:nvSpPr>
          <p:cNvPr id="554" name="Google Shape;554;p41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Case study – media industry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Identifying patterns / clusters in popular articles based on title keywords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4000 articles; pageview is normalized and time-adjusted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Methodology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Group multi-tokens into clusters based on a similarity metric, with hierarchical clustering and </a:t>
            </a:r>
            <a:r>
              <a:rPr lang="en-US" sz="2000" i="1">
                <a:solidFill>
                  <a:srgbClr val="FF0000"/>
                </a:solidFill>
              </a:rPr>
              <a:t>k</a:t>
            </a:r>
            <a:r>
              <a:rPr lang="en-US" sz="2000">
                <a:solidFill>
                  <a:srgbClr val="FF0000"/>
                </a:solidFill>
              </a:rPr>
              <a:t>-medoids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Let </a:t>
            </a:r>
            <a:r>
              <a:rPr lang="en-US" sz="2000" i="1"/>
              <a:t>S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 be the set of articles containing the multi-token </a:t>
            </a:r>
            <a:r>
              <a:rPr lang="en-US" sz="2000" i="1"/>
              <a:t>t</a:t>
            </a:r>
            <a:r>
              <a:rPr lang="en-US" sz="2000"/>
              <a:t> in the title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For each multi-token group </a:t>
            </a:r>
            <a:r>
              <a:rPr lang="en-US" sz="2000" i="1"/>
              <a:t>G</a:t>
            </a:r>
            <a:r>
              <a:rPr lang="en-US" sz="2000"/>
              <a:t>, the list </a:t>
            </a:r>
            <a:r>
              <a:rPr lang="en-US" sz="2000" i="1"/>
              <a:t>L</a:t>
            </a:r>
            <a:r>
              <a:rPr lang="en-US" sz="2000"/>
              <a:t>(</a:t>
            </a:r>
            <a:r>
              <a:rPr lang="en-US" sz="2000" i="1"/>
              <a:t>G</a:t>
            </a:r>
            <a:r>
              <a:rPr lang="en-US" sz="2000"/>
              <a:t>) of articles belonging to </a:t>
            </a:r>
            <a:r>
              <a:rPr lang="en-US" sz="2000" i="1"/>
              <a:t>G</a:t>
            </a:r>
            <a:r>
              <a:rPr lang="en-US" sz="2000"/>
              <a:t> is</a:t>
            </a:r>
            <a:endParaRPr sz="2000"/>
          </a:p>
          <a:p>
            <a:pPr marL="457200" lvl="2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555" name="Google Shape;555;p41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556" name="Google Shape;556;p41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cxnSp>
        <p:nvCxnSpPr>
          <p:cNvPr id="557" name="Google Shape;557;p41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8" name="Google Shape;5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982" y="5321300"/>
            <a:ext cx="1977601" cy="67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2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Clustering (Cont.)</a:t>
            </a:r>
            <a:endParaRPr/>
          </a:p>
        </p:txBody>
      </p:sp>
      <p:sp>
        <p:nvSpPr>
          <p:cNvPr id="564" name="Google Shape;564;p42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Similarity between two multi-tokens </a:t>
            </a:r>
            <a:r>
              <a:rPr lang="en-US" sz="2400" b="1" i="1"/>
              <a:t>t</a:t>
            </a:r>
            <a:r>
              <a:rPr lang="en-US" sz="2400" b="1" baseline="-25000"/>
              <a:t>1</a:t>
            </a:r>
            <a:r>
              <a:rPr lang="en-US" sz="2400" b="1"/>
              <a:t>, </a:t>
            </a:r>
            <a:r>
              <a:rPr lang="en-US" sz="2400" b="1" i="1"/>
              <a:t>t</a:t>
            </a:r>
            <a:r>
              <a:rPr lang="en-US" sz="2400" b="1" baseline="-25000"/>
              <a:t>2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457200" lvl="2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Remarks</a:t>
            </a:r>
            <a:endParaRPr sz="2400"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Multi-token clusters are non-overlapping, but article clusters may overlap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Sklearn clustering methods require a distance matrix as input; the matrix (derived from the similarity metric) is huge but extremely sparse.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In my implementation, </a:t>
            </a:r>
            <a:r>
              <a:rPr lang="en-US" sz="2000" i="1"/>
              <a:t>s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 baseline="-25000"/>
              <a:t>1</a:t>
            </a:r>
            <a:r>
              <a:rPr lang="en-US" sz="2000"/>
              <a:t>, </a:t>
            </a:r>
            <a:r>
              <a:rPr lang="en-US" sz="2000" i="1"/>
              <a:t>t</a:t>
            </a:r>
            <a:r>
              <a:rPr lang="en-US" sz="2000" baseline="-25000"/>
              <a:t>2</a:t>
            </a:r>
            <a:r>
              <a:rPr lang="en-US" sz="2000"/>
              <a:t>) is computed and stored only if it is strictly positive. Using </a:t>
            </a:r>
            <a:r>
              <a:rPr lang="en-US" sz="2000">
                <a:solidFill>
                  <a:srgbClr val="FF0000"/>
                </a:solidFill>
              </a:rPr>
              <a:t>connected components </a:t>
            </a:r>
            <a:r>
              <a:rPr lang="en-US" sz="2000"/>
              <a:t>for clustering, it is far more efficient than Sklearn.</a:t>
            </a:r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566" name="Google Shape;566;p42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cxnSp>
        <p:nvCxnSpPr>
          <p:cNvPr id="567" name="Google Shape;567;p42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840" y="2386038"/>
            <a:ext cx="3496223" cy="74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Clustering – Sample Structure </a:t>
            </a:r>
            <a:endParaRPr/>
          </a:p>
        </p:txBody>
      </p:sp>
      <p:pic>
        <p:nvPicPr>
          <p:cNvPr id="574" name="Google Shape;574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1799" y="1792546"/>
            <a:ext cx="6935064" cy="458384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3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576" name="Google Shape;576;p43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4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Clustering – Sample Cluster</a:t>
            </a:r>
            <a:endParaRPr/>
          </a:p>
        </p:txBody>
      </p:sp>
      <p:sp>
        <p:nvSpPr>
          <p:cNvPr id="583" name="Google Shape;583;p44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Cluster of popular articles </a:t>
            </a:r>
            <a:r>
              <a:rPr lang="en-US" sz="2000"/>
              <a:t>linked to multi-token cluster with 3 elements, including one contextual multi-token: “Machine^vs” (pv stands for normalized pageview)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aseline="-25000"/>
          </a:p>
        </p:txBody>
      </p:sp>
      <p:sp>
        <p:nvSpPr>
          <p:cNvPr id="584" name="Google Shape;584;p44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585" name="Google Shape;585;p44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cxnSp>
        <p:nvCxnSpPr>
          <p:cNvPr id="586" name="Google Shape;586;p44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87" name="Google Shape;58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959" y="2690956"/>
            <a:ext cx="6562644" cy="330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5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Interlude – Fast Nearest Neighbor Search</a:t>
            </a:r>
            <a:endParaRPr/>
          </a:p>
        </p:txBody>
      </p:sp>
      <p:sp>
        <p:nvSpPr>
          <p:cNvPr id="593" name="Google Shape;593;p45"/>
          <p:cNvSpPr txBox="1">
            <a:spLocks noGrp="1"/>
          </p:cNvSpPr>
          <p:nvPr>
            <p:ph type="body" idx="1"/>
          </p:nvPr>
        </p:nvSpPr>
        <p:spPr>
          <a:xfrm>
            <a:off x="6879264" y="2222207"/>
            <a:ext cx="4263109" cy="320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Red dot: prompt-derived embeddings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Blue dot: backend table embedding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Over time, arrows link red dots to their nearest blue dots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Alternative to vector search</a:t>
            </a:r>
            <a:endParaRPr/>
          </a:p>
        </p:txBody>
      </p:sp>
      <p:sp>
        <p:nvSpPr>
          <p:cNvPr id="594" name="Google Shape;594;p45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595" name="Google Shape;595;p45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cxnSp>
        <p:nvCxnSpPr>
          <p:cNvPr id="596" name="Google Shape;596;p45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97" name="Google Shape;597;p45" descr="A diagram of a cluster of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442" y="1631699"/>
            <a:ext cx="6160322" cy="4620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6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xLLM for Next Token Prediction</a:t>
            </a:r>
            <a:endParaRPr/>
          </a:p>
        </p:txBody>
      </p:sp>
      <p:sp>
        <p:nvSpPr>
          <p:cNvPr id="603" name="Google Shape;603;p46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604" name="Google Shape;604;p46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cxnSp>
        <p:nvCxnSpPr>
          <p:cNvPr id="605" name="Google Shape;605;p46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06" name="Google Shape;606;p46" descr="A graph of different colored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330" y="1790733"/>
            <a:ext cx="6320240" cy="4546272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6"/>
          <p:cNvSpPr txBox="1"/>
          <p:nvPr/>
        </p:nvSpPr>
        <p:spPr>
          <a:xfrm>
            <a:off x="7761767" y="1790733"/>
            <a:ext cx="3528015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token prediction: the mother of all LLMs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Here: predict next DNA sub-sequence to generate synthetic genomic data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Alphabet has 4 letters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Left: Scatterplot comparing observed vs synthetic ECDFs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Extreme LLM (xLLM) in a Nutshell</a:t>
            </a:r>
            <a:endParaRPr/>
          </a:p>
        </p:txBody>
      </p:sp>
      <p:sp>
        <p:nvSpPr>
          <p:cNvPr id="176" name="Google Shape;176;p3"/>
          <p:cNvSpPr txBox="1">
            <a:spLocks noGrp="1"/>
          </p:cNvSpPr>
          <p:nvPr>
            <p:ph type="body" idx="1"/>
          </p:nvPr>
        </p:nvSpPr>
        <p:spPr>
          <a:xfrm>
            <a:off x="761799" y="2210250"/>
            <a:ext cx="4707000" cy="44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73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Noto Sans Symbols"/>
              <a:buChar char="▪"/>
            </a:pPr>
            <a:r>
              <a:rPr lang="en-US" sz="1840" b="1" dirty="0"/>
              <a:t>Mixture of experts</a:t>
            </a:r>
            <a:endParaRPr sz="1670" dirty="0"/>
          </a:p>
          <a:p>
            <a:pPr marL="800100" lvl="2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 dirty="0"/>
              <a:t>Specialized sub-LLM and/or sub-LLMs for authorized users</a:t>
            </a:r>
            <a:endParaRPr sz="1500" dirty="0"/>
          </a:p>
          <a:p>
            <a:pPr marL="800100" lvl="2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ourier New"/>
              <a:buChar char="o"/>
            </a:pPr>
            <a:r>
              <a:rPr lang="en-US" sz="1500" dirty="0">
                <a:solidFill>
                  <a:srgbClr val="FF0000"/>
                </a:solidFill>
              </a:rPr>
              <a:t>LLM router </a:t>
            </a:r>
            <a:r>
              <a:rPr lang="en-US" sz="1500" dirty="0"/>
              <a:t>to manage the sub-LLMs</a:t>
            </a:r>
            <a:endParaRPr sz="1500" dirty="0"/>
          </a:p>
          <a:p>
            <a:pPr marL="800100" lvl="2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 dirty="0"/>
              <a:t>User selects sun-LLM, agent, and hyperparameters</a:t>
            </a:r>
            <a:endParaRPr sz="1500" dirty="0"/>
          </a:p>
          <a:p>
            <a:pPr marL="800100" lvl="2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 dirty="0"/>
              <a:t>Each sub-LLM built with its own taxonomy and </a:t>
            </a:r>
            <a:r>
              <a:rPr lang="en-US" sz="1500" dirty="0">
                <a:solidFill>
                  <a:srgbClr val="FF0000"/>
                </a:solidFill>
              </a:rPr>
              <a:t>knowledge graph</a:t>
            </a:r>
            <a:endParaRPr sz="1500" dirty="0">
              <a:solidFill>
                <a:srgbClr val="FF0000"/>
              </a:solidFill>
            </a:endParaRPr>
          </a:p>
          <a:p>
            <a:pPr marL="342900" lvl="0" indent="-3073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Noto Sans Symbols"/>
              <a:buChar char="▪"/>
            </a:pPr>
            <a:r>
              <a:rPr lang="en-US" sz="1840" b="1" dirty="0"/>
              <a:t>No neural network, no training</a:t>
            </a:r>
            <a:endParaRPr sz="1670" dirty="0"/>
          </a:p>
          <a:p>
            <a:pPr marL="800100" lvl="2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 dirty="0"/>
              <a:t>Thus, low cost, easy to fine-tune in real-time</a:t>
            </a:r>
            <a:endParaRPr sz="1500" dirty="0"/>
          </a:p>
          <a:p>
            <a:pPr marL="800100" lvl="2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 dirty="0"/>
              <a:t>Self-tuned based on favorite hyperparameters, and customizable</a:t>
            </a:r>
            <a:endParaRPr sz="1500" dirty="0"/>
          </a:p>
          <a:p>
            <a:pPr marL="800100" lvl="2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 dirty="0"/>
              <a:t>No GPU, no latency, exhaustive concise results, local implementation</a:t>
            </a:r>
            <a:endParaRPr sz="1500" dirty="0"/>
          </a:p>
        </p:txBody>
      </p:sp>
      <p:sp>
        <p:nvSpPr>
          <p:cNvPr id="177" name="Google Shape;177;p3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178" name="Google Shape;178;p3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cxnSp>
        <p:nvCxnSpPr>
          <p:cNvPr id="179" name="Google Shape;179;p3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" name="Google Shape;180;p3"/>
          <p:cNvSpPr txBox="1">
            <a:spLocks noGrp="1"/>
          </p:cNvSpPr>
          <p:nvPr>
            <p:ph type="body" idx="1"/>
          </p:nvPr>
        </p:nvSpPr>
        <p:spPr>
          <a:xfrm>
            <a:off x="5561000" y="2210250"/>
            <a:ext cx="6485700" cy="46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/>
              <a:t>Concise results</a:t>
            </a:r>
            <a:endParaRPr sz="1800"/>
          </a:p>
          <a:p>
            <a:pPr marL="800100" lvl="2" indent="-3111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Multiple sections displayed to user: links, related content, x-embeddings</a:t>
            </a:r>
            <a:endParaRPr sz="1500"/>
          </a:p>
          <a:p>
            <a:pPr marL="800100" lvl="2" indent="-3111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Output with relevancy score attached to each item in each section; User offered choices for deeper or alternate queries</a:t>
            </a:r>
            <a:endParaRPr sz="1500"/>
          </a:p>
          <a:p>
            <a:pPr marL="800100" lvl="2" indent="-3111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Great for search, for professional users and experts. Not just a “prompt box”; many options in the UI, like a mini browser</a:t>
            </a:r>
            <a:endParaRPr sz="1500"/>
          </a:p>
          <a:p>
            <a:pPr marL="342900" lvl="0" indent="-304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/>
              <a:t>Case studies</a:t>
            </a:r>
            <a:endParaRPr sz="1800"/>
          </a:p>
          <a:p>
            <a:pPr marL="800100" lvl="2" indent="-3111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Corporate corpus with augmented sources (content + taxonomies)</a:t>
            </a:r>
            <a:endParaRPr sz="1500"/>
          </a:p>
          <a:p>
            <a:pPr marL="800100" lvl="2" indent="-3111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Wolfram corpus: 15 sub-LLMs, 500 sub-categories per sub-LLM</a:t>
            </a:r>
            <a:endParaRPr sz="1500"/>
          </a:p>
          <a:p>
            <a:pPr marL="800100" lvl="2" indent="-3111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Publisher, 4000 titles: clustering, predicting article performance</a:t>
            </a:r>
            <a:endParaRPr sz="1500"/>
          </a:p>
        </p:txBody>
      </p:sp>
      <p:sp>
        <p:nvSpPr>
          <p:cNvPr id="181" name="Google Shape;181;p3"/>
          <p:cNvSpPr txBox="1">
            <a:spLocks noGrp="1"/>
          </p:cNvSpPr>
          <p:nvPr>
            <p:ph type="ftr" idx="11"/>
          </p:nvPr>
        </p:nvSpPr>
        <p:spPr>
          <a:xfrm>
            <a:off x="761791" y="1690925"/>
            <a:ext cx="10381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xLLM mission is to enable Enterprises</a:t>
            </a:r>
            <a:r>
              <a:rPr lang="en-US" sz="1500" dirty="0"/>
              <a:t> to build their on LLMs that fits their purpose with precision, faster, cheaper with security as well open to integrate with any other </a:t>
            </a:r>
            <a:r>
              <a:rPr lang="en-US" sz="15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LLMs…</a:t>
            </a:r>
            <a:r>
              <a:rPr lang="en-US" sz="1500" dirty="0"/>
              <a:t> </a:t>
            </a:r>
            <a:endParaRPr sz="15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rgbClr val="C8D3D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dist="330200" dir="8820000" sx="87000" sy="87000" algn="t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7"/>
          <p:cNvSpPr txBox="1">
            <a:spLocks noGrp="1"/>
          </p:cNvSpPr>
          <p:nvPr>
            <p:ph type="ctrTitle"/>
          </p:nvPr>
        </p:nvSpPr>
        <p:spPr>
          <a:xfrm>
            <a:off x="6580233" y="2167665"/>
            <a:ext cx="5256168" cy="417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Part 5 </a:t>
            </a:r>
            <a:br>
              <a:rPr lang="en-US" sz="4000"/>
            </a:br>
            <a:r>
              <a:rPr lang="en-US" sz="4000"/>
              <a:t>References</a:t>
            </a:r>
            <a:br>
              <a:rPr lang="en-US" sz="4000"/>
            </a:br>
            <a:br>
              <a:rPr lang="en-US" sz="4000"/>
            </a:br>
            <a:endParaRPr sz="1600"/>
          </a:p>
        </p:txBody>
      </p:sp>
      <p:sp>
        <p:nvSpPr>
          <p:cNvPr id="616" name="Google Shape;616;p47"/>
          <p:cNvSpPr/>
          <p:nvPr/>
        </p:nvSpPr>
        <p:spPr>
          <a:xfrm>
            <a:off x="6095999" y="0"/>
            <a:ext cx="6096000" cy="187423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47" descr="Top view of a background splashed with colors"/>
          <p:cNvPicPr preferRelativeResize="0"/>
          <p:nvPr/>
        </p:nvPicPr>
        <p:blipFill rotWithShape="1">
          <a:blip r:embed="rId3">
            <a:alphaModFix/>
          </a:blip>
          <a:srcRect l="19736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47"/>
          <p:cNvCxnSpPr/>
          <p:nvPr/>
        </p:nvCxnSpPr>
        <p:spPr>
          <a:xfrm>
            <a:off x="11668155" y="985882"/>
            <a:ext cx="0" cy="5990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9" name="Google Shape;619;p47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– xLLM, by Vincent Granville</a:t>
            </a:r>
            <a:endParaRPr/>
          </a:p>
        </p:txBody>
      </p:sp>
      <p:sp>
        <p:nvSpPr>
          <p:cNvPr id="620" name="Google Shape;620;p47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21" name="Google Shape;621;p47">
            <a:hlinkClick r:id="rId4"/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8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627" name="Google Shape;627;p48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New book: “Building Disruptive AI &amp; LLM Technology from Scratch”  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First book: “State of the Art in GenAI &amp; LLMs – Creative Projects, with Solutions”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Project 2.4 – Adaptive loss function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Project 7.2 – Main part, includes smart crawling and x-embeddings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Project 8.1 – Fast approximate nearest neighbor search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Project 8.2 – Evaluation using taxonomy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Project 8.3 – xLLM for clustering and predictions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GitHub: code, data: </a:t>
            </a:r>
            <a:r>
              <a:rPr lang="en-US" sz="2000">
                <a:solidFill>
                  <a:srgbClr val="0070C0"/>
                </a:solidFill>
              </a:rPr>
              <a:t>https://github.com/VincentGranville/Large-Language-Models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AI Research and book access: </a:t>
            </a:r>
            <a:r>
              <a:rPr lang="en-US" sz="2000">
                <a:solidFill>
                  <a:srgbClr val="0070C0"/>
                </a:solidFill>
              </a:rPr>
              <a:t>https://mltechniques.com/resources/</a:t>
            </a:r>
            <a:endParaRPr sz="2400">
              <a:solidFill>
                <a:srgbClr val="0070C0"/>
              </a:solidFill>
            </a:endParaRPr>
          </a:p>
        </p:txBody>
      </p:sp>
      <p:sp>
        <p:nvSpPr>
          <p:cNvPr id="628" name="Google Shape;628;p48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cxnSp>
        <p:nvCxnSpPr>
          <p:cNvPr id="630" name="Google Shape;630;p48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1" name="Google Shape;631;p48"/>
          <p:cNvSpPr/>
          <p:nvPr/>
        </p:nvSpPr>
        <p:spPr>
          <a:xfrm>
            <a:off x="10249231" y="2385391"/>
            <a:ext cx="572494" cy="19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8"/>
          <p:cNvSpPr/>
          <p:nvPr/>
        </p:nvSpPr>
        <p:spPr>
          <a:xfrm>
            <a:off x="10249231" y="2385391"/>
            <a:ext cx="500932" cy="19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8">
            <a:hlinkClick r:id="rId3"/>
          </p:cNvPr>
          <p:cNvSpPr/>
          <p:nvPr/>
        </p:nvSpPr>
        <p:spPr>
          <a:xfrm>
            <a:off x="10249231" y="2329732"/>
            <a:ext cx="500932" cy="19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8">
            <a:hlinkClick r:id="rId4"/>
          </p:cNvPr>
          <p:cNvSpPr/>
          <p:nvPr/>
        </p:nvSpPr>
        <p:spPr>
          <a:xfrm>
            <a:off x="3466769" y="5321300"/>
            <a:ext cx="532737" cy="228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8">
            <a:hlinkClick r:id="rId5"/>
          </p:cNvPr>
          <p:cNvSpPr/>
          <p:nvPr/>
        </p:nvSpPr>
        <p:spPr>
          <a:xfrm>
            <a:off x="4587903" y="5732890"/>
            <a:ext cx="1375575" cy="19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8">
            <a:hlinkClick r:id="rId6"/>
          </p:cNvPr>
          <p:cNvSpPr/>
          <p:nvPr/>
        </p:nvSpPr>
        <p:spPr>
          <a:xfrm>
            <a:off x="2210463" y="2274073"/>
            <a:ext cx="500932" cy="19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4e61f923f_0_134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Extreme LLM (xLLM) in a Nutshell</a:t>
            </a:r>
            <a:endParaRPr/>
          </a:p>
        </p:txBody>
      </p:sp>
      <p:sp>
        <p:nvSpPr>
          <p:cNvPr id="187" name="Google Shape;187;g2d4e61f923f_0_134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0" cy="44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Mixture of experts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Specialized sub-LLM and/or sub-LLMs for authorized users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rgbClr val="FF0000"/>
                </a:solidFill>
              </a:rPr>
              <a:t>LLM router </a:t>
            </a:r>
            <a:r>
              <a:rPr lang="en-US" sz="2000"/>
              <a:t>to manage the sub-LLMs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User selects sun-LLM, agent, and hyperparameters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Each sub-LLM built with its own taxonomy and </a:t>
            </a:r>
            <a:r>
              <a:rPr lang="en-US" sz="2000">
                <a:solidFill>
                  <a:srgbClr val="FF0000"/>
                </a:solidFill>
              </a:rPr>
              <a:t>knowledge graph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No neural network, no training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Thus, low cost, easy to fine-tune in real-time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Self-tuned based on favorite hyperparameters, and customizable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No GPU, no latency, exhaustive concise results, local implementation</a:t>
            </a:r>
            <a:endParaRPr/>
          </a:p>
        </p:txBody>
      </p:sp>
      <p:sp>
        <p:nvSpPr>
          <p:cNvPr id="188" name="Google Shape;188;g2d4e61f923f_0_134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189" name="Google Shape;189;g2d4e61f923f_0_134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cxnSp>
        <p:nvCxnSpPr>
          <p:cNvPr id="190" name="Google Shape;190;g2d4e61f923f_0_134"/>
          <p:cNvCxnSpPr/>
          <p:nvPr/>
        </p:nvCxnSpPr>
        <p:spPr>
          <a:xfrm>
            <a:off x="761799" y="1536700"/>
            <a:ext cx="1038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Extreme LLM (xLLM) in a Nutshell</a:t>
            </a:r>
            <a:endParaRPr/>
          </a:p>
        </p:txBody>
      </p:sp>
      <p:sp>
        <p:nvSpPr>
          <p:cNvPr id="196" name="Google Shape;196;p4"/>
          <p:cNvSpPr txBox="1">
            <a:spLocks noGrp="1"/>
          </p:cNvSpPr>
          <p:nvPr>
            <p:ph type="body" idx="1"/>
          </p:nvPr>
        </p:nvSpPr>
        <p:spPr>
          <a:xfrm>
            <a:off x="761799" y="1792545"/>
            <a:ext cx="10381205" cy="44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Concise results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Multiple sections displayed to user: links, related content, x-embeddings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Output with relevancy score attached to each item in each section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User offered choices for deeper or alternate queries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Great for search, targeted to busy professional users and experts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Not just a “prompt box”; many options in the UI, like a mini browser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/>
              <a:t>Case studies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Corporate corpus with augmented sources (content + taxonomies)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Wolfram corpus: 15 sub-LLMs, 500 sub-categories per sub-LLM</a:t>
            </a:r>
            <a:endParaRPr/>
          </a:p>
          <a:p>
            <a:pPr marL="80010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/>
              <a:t>Publisher, 4000 titles: clustering, predicting article performance</a:t>
            </a:r>
            <a:endParaRPr/>
          </a:p>
        </p:txBody>
      </p:sp>
      <p:sp>
        <p:nvSpPr>
          <p:cNvPr id="197" name="Google Shape;197;p4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cxnSp>
        <p:nvCxnSpPr>
          <p:cNvPr id="199" name="Google Shape;199;p4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Prompt Results – Card Format (web API) </a:t>
            </a:r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cxnSp>
        <p:nvCxnSpPr>
          <p:cNvPr id="207" name="Google Shape;207;p5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" name="Google Shape;208;p5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460" y="1611792"/>
            <a:ext cx="9821939" cy="5010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"/>
          <p:cNvSpPr txBox="1"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Prompt Results – Card Format (web API)</a:t>
            </a:r>
            <a:endParaRPr/>
          </a:p>
        </p:txBody>
      </p:sp>
      <p:sp>
        <p:nvSpPr>
          <p:cNvPr id="214" name="Google Shape;214;p6"/>
          <p:cNvSpPr txBox="1">
            <a:spLocks noGrp="1"/>
          </p:cNvSpPr>
          <p:nvPr>
            <p:ph type="ftr" idx="11"/>
          </p:nvPr>
        </p:nvSpPr>
        <p:spPr>
          <a:xfrm>
            <a:off x="332481" y="23619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MLtechniques.com - xLLM, by Vincent Granville</a:t>
            </a:r>
            <a:endParaRPr/>
          </a:p>
        </p:txBody>
      </p:sp>
      <p:sp>
        <p:nvSpPr>
          <p:cNvPr id="215" name="Google Shape;215;p6"/>
          <p:cNvSpPr txBox="1">
            <a:spLocks noGrp="1"/>
          </p:cNvSpPr>
          <p:nvPr>
            <p:ph type="sldNum" idx="12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216" name="Google Shape;216;p6"/>
          <p:cNvCxnSpPr/>
          <p:nvPr/>
        </p:nvCxnSpPr>
        <p:spPr>
          <a:xfrm>
            <a:off x="761799" y="1536700"/>
            <a:ext cx="103812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" name="Google Shape;217;p6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2601" y="1673545"/>
            <a:ext cx="4981297" cy="273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451" y="1673545"/>
            <a:ext cx="4140196" cy="486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223A3D"/>
      </a:dk2>
      <a:lt2>
        <a:srgbClr val="E2E8E8"/>
      </a:lt2>
      <a:accent1>
        <a:srgbClr val="E73429"/>
      </a:accent1>
      <a:accent2>
        <a:srgbClr val="D57117"/>
      </a:accent2>
      <a:accent3>
        <a:srgbClr val="B4A420"/>
      </a:accent3>
      <a:accent4>
        <a:srgbClr val="80B113"/>
      </a:accent4>
      <a:accent5>
        <a:srgbClr val="4AB821"/>
      </a:accent5>
      <a:accent6>
        <a:srgbClr val="14BC2C"/>
      </a:accent6>
      <a:hlink>
        <a:srgbClr val="329096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2591</Words>
  <Application>Microsoft Office PowerPoint</Application>
  <PresentationFormat>Widescreen</PresentationFormat>
  <Paragraphs>332</Paragraphs>
  <Slides>51</Slides>
  <Notes>51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Courier New</vt:lpstr>
      <vt:lpstr>Noto Sans Symbols</vt:lpstr>
      <vt:lpstr>BevelVTI</vt:lpstr>
      <vt:lpstr>From 10 Terabytes to Zero Parameter: The LLM 2.0 Revolution  Vincent Granville, PhD Chief AI Architect  BondingAI.io vincent@BondingAI.io   May 15, 2025, 2024</vt:lpstr>
      <vt:lpstr>No-GPU Full Context Secure Multi-LLM with Real-Time Finetuning &amp; Explainable AI  Vincent Granville, PhD, Co-Founder,  Bonding AI &amp; GenAItechlab.com  vincentg@mltechniques.com    October 27, 2024</vt:lpstr>
      <vt:lpstr>PowerPoint Presentation</vt:lpstr>
      <vt:lpstr>Part 1 Why xLLM? What is it?  </vt:lpstr>
      <vt:lpstr>Extreme LLM (xLLM) in a Nutshell</vt:lpstr>
      <vt:lpstr>Extreme LLM (xLLM) in a Nutshell</vt:lpstr>
      <vt:lpstr>Extreme LLM (xLLM) in a Nutshell</vt:lpstr>
      <vt:lpstr>Prompt Results – Card Format (web API) </vt:lpstr>
      <vt:lpstr>Prompt Results – Card Format (web API)</vt:lpstr>
      <vt:lpstr>Prompt Results – Listing Format (1)</vt:lpstr>
      <vt:lpstr>Prompt Results – Listing Format (2)</vt:lpstr>
      <vt:lpstr>Prompt Results – Text Format</vt:lpstr>
      <vt:lpstr>xLLM Integration with other APIs and LLMs </vt:lpstr>
      <vt:lpstr>Part 2  xLLM Innovative Features  </vt:lpstr>
      <vt:lpstr>Backend Features</vt:lpstr>
      <vt:lpstr>Retrieved Taxonomy: Wolfram Example</vt:lpstr>
      <vt:lpstr>Retrieved Context: Enterprise Example</vt:lpstr>
      <vt:lpstr>Backend Features (Cont.)</vt:lpstr>
      <vt:lpstr>Backend Features (Cont.)</vt:lpstr>
      <vt:lpstr>Backend Features (Cont.)</vt:lpstr>
      <vt:lpstr>Frontend Features</vt:lpstr>
      <vt:lpstr>Relevancy scores</vt:lpstr>
      <vt:lpstr>Frontend Features (Cont.)</vt:lpstr>
      <vt:lpstr>Distillation</vt:lpstr>
      <vt:lpstr>Part 3 xLLM Architecture and Evaluation  </vt:lpstr>
      <vt:lpstr>Backend: Overview</vt:lpstr>
      <vt:lpstr>Frontend: Overview</vt:lpstr>
      <vt:lpstr>Path from Prompt to Results</vt:lpstr>
      <vt:lpstr>Path from Crawl to Backend Tables</vt:lpstr>
      <vt:lpstr>Details: Indexation</vt:lpstr>
      <vt:lpstr>Detail: Relevancy Algorithm</vt:lpstr>
      <vt:lpstr>Detail: Sorted N-Grams</vt:lpstr>
      <vt:lpstr>Database: Nested Hashes (like JSON)</vt:lpstr>
      <vt:lpstr>Evaluation</vt:lpstr>
      <vt:lpstr>Evaluation (Cont.)</vt:lpstr>
      <vt:lpstr>Taxonomy-Based Evaluation </vt:lpstr>
      <vt:lpstr>Part 4  xLLM for Clustering, Data Synthetization, Predictive Analytics  </vt:lpstr>
      <vt:lpstr>Interlude – Adaptive Loss Function (ALF)</vt:lpstr>
      <vt:lpstr>xLLM for Data Synthetization (with ALF)  </vt:lpstr>
      <vt:lpstr>xLLM for Predictions</vt:lpstr>
      <vt:lpstr>xLLM for Predictions – Model</vt:lpstr>
      <vt:lpstr>xLLM for Predictions – Category Encoding  </vt:lpstr>
      <vt:lpstr>xLLM for Predictions – Results </vt:lpstr>
      <vt:lpstr>xLLM for Clustering</vt:lpstr>
      <vt:lpstr>xLLM for Clustering (Cont.)</vt:lpstr>
      <vt:lpstr>xLLM for Clustering – Sample Structure </vt:lpstr>
      <vt:lpstr>xLLM for Clustering – Sample Cluster</vt:lpstr>
      <vt:lpstr>Interlude – Fast Nearest Neighbor Search</vt:lpstr>
      <vt:lpstr>xLLM for Next Token Prediction</vt:lpstr>
      <vt:lpstr>Part 5  References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vincent granville</dc:creator>
  <cp:lastModifiedBy>vincent granville</cp:lastModifiedBy>
  <cp:revision>6</cp:revision>
  <dcterms:created xsi:type="dcterms:W3CDTF">2023-09-24T17:23:09Z</dcterms:created>
  <dcterms:modified xsi:type="dcterms:W3CDTF">2025-05-15T04:06:06Z</dcterms:modified>
</cp:coreProperties>
</file>